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2"/>
  </p:notesMasterIdLst>
  <p:handoutMasterIdLst>
    <p:handoutMasterId r:id="rId23"/>
  </p:handoutMasterIdLst>
  <p:sldIdLst>
    <p:sldId id="333" r:id="rId2"/>
    <p:sldId id="380" r:id="rId3"/>
    <p:sldId id="381" r:id="rId4"/>
    <p:sldId id="384" r:id="rId5"/>
    <p:sldId id="382" r:id="rId6"/>
    <p:sldId id="383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5" r:id="rId16"/>
    <p:sldId id="376" r:id="rId17"/>
    <p:sldId id="378" r:id="rId18"/>
    <p:sldId id="379" r:id="rId19"/>
    <p:sldId id="377" r:id="rId20"/>
    <p:sldId id="328" r:id="rId2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0E4"/>
    <a:srgbClr val="652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2" autoAdjust="0"/>
    <p:restoredTop sz="97127" autoAdjust="0"/>
  </p:normalViewPr>
  <p:slideViewPr>
    <p:cSldViewPr>
      <p:cViewPr varScale="1">
        <p:scale>
          <a:sx n="87" d="100"/>
          <a:sy n="87" d="100"/>
        </p:scale>
        <p:origin x="1044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90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6247" cy="498408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826" y="1"/>
            <a:ext cx="2946246" cy="498408"/>
          </a:xfrm>
          <a:prstGeom prst="rect">
            <a:avLst/>
          </a:prstGeom>
        </p:spPr>
        <p:txBody>
          <a:bodyPr vert="horz" lIns="92117" tIns="46058" rIns="92117" bIns="46058" rtlCol="0"/>
          <a:lstStyle>
            <a:lvl1pPr algn="r">
              <a:defRPr sz="1200"/>
            </a:lvl1pPr>
          </a:lstStyle>
          <a:p>
            <a:fld id="{40730B8F-1350-4686-AB18-2687041F9135}" type="datetimeFigureOut">
              <a:rPr lang="en-GB" smtClean="0"/>
              <a:t>13/02/2020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9818"/>
            <a:ext cx="2946247" cy="498408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826" y="9429818"/>
            <a:ext cx="2946246" cy="498408"/>
          </a:xfrm>
          <a:prstGeom prst="rect">
            <a:avLst/>
          </a:prstGeom>
        </p:spPr>
        <p:txBody>
          <a:bodyPr vert="horz" lIns="92117" tIns="46058" rIns="92117" bIns="46058" rtlCol="0" anchor="b"/>
          <a:lstStyle>
            <a:lvl1pPr algn="r">
              <a:defRPr sz="1200"/>
            </a:lvl1pPr>
          </a:lstStyle>
          <a:p>
            <a:fld id="{2FEAA3EC-3642-43B5-84D9-E67B5C0449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246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5659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5" y="0"/>
            <a:ext cx="2945659" cy="496411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227A38A3-B371-4CEC-A96A-8DC212F70699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8875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0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30091"/>
            <a:ext cx="2945659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5" y="9430091"/>
            <a:ext cx="2945659" cy="496411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27AEBA58-A133-4637-9B4D-DFC7F8FB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교수님 자료에서 </a:t>
            </a:r>
            <a:r>
              <a:rPr lang="en-US" altLang="ko-KR" dirty="0"/>
              <a:t>reference </a:t>
            </a:r>
            <a:r>
              <a:rPr lang="ko-KR" altLang="en-US" dirty="0"/>
              <a:t>찾아서 달기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59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baseline="0" dirty="0"/>
              <a:t> paper 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71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vs </a:t>
            </a:r>
            <a:r>
              <a:rPr lang="en-US" dirty="0" err="1"/>
              <a:t>eval</a:t>
            </a:r>
            <a:r>
              <a:rPr lang="en-US" dirty="0"/>
              <a:t> mode difference </a:t>
            </a:r>
          </a:p>
          <a:p>
            <a:r>
              <a:rPr lang="en-US" dirty="0"/>
              <a:t>-&gt; </a:t>
            </a:r>
            <a:r>
              <a:rPr lang="en-US" dirty="0" err="1"/>
              <a:t>eval</a:t>
            </a:r>
            <a:r>
              <a:rPr lang="en-US" dirty="0"/>
              <a:t> mode:</a:t>
            </a:r>
            <a:r>
              <a:rPr lang="en-US" baseline="0" dirty="0"/>
              <a:t> test </a:t>
            </a:r>
            <a:r>
              <a:rPr lang="ko-KR" altLang="en-US" baseline="0" dirty="0"/>
              <a:t>할때 쓰는거다</a:t>
            </a:r>
            <a:endParaRPr lang="en-US" altLang="ko-KR" baseline="0" dirty="0"/>
          </a:p>
          <a:p>
            <a:r>
              <a:rPr lang="en-US" altLang="ko-KR" baseline="0" dirty="0"/>
              <a:t>Why </a:t>
            </a:r>
            <a:r>
              <a:rPr lang="en-US" altLang="ko-KR" baseline="0" dirty="0" err="1"/>
              <a:t>batchnorm</a:t>
            </a:r>
            <a:r>
              <a:rPr lang="ko-KR" altLang="en-US" baseline="0" dirty="0"/>
              <a:t>만 이렇게 다른지</a:t>
            </a:r>
            <a:r>
              <a:rPr lang="en-US" altLang="ko-KR" baseline="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791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 baseline="0" dirty="0"/>
              <a:t> </a:t>
            </a:r>
            <a:r>
              <a:rPr lang="ko-KR" altLang="en-US" baseline="0" dirty="0"/>
              <a:t>합치기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774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 이그젬플 잘 안보임</a:t>
            </a:r>
            <a:endParaRPr lang="en-US" altLang="ko-KR" dirty="0"/>
          </a:p>
          <a:p>
            <a:r>
              <a:rPr lang="ko-KR" altLang="en-US" dirty="0"/>
              <a:t>이유가 전달이 안됨 </a:t>
            </a:r>
            <a:r>
              <a:rPr lang="en-US" altLang="ko-KR" dirty="0"/>
              <a:t>-&gt; </a:t>
            </a:r>
            <a:r>
              <a:rPr lang="ko-KR" altLang="en-US" dirty="0"/>
              <a:t>순서 바꾸기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73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코드가 잘 보이도록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585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766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볼드부분 설명 </a:t>
            </a:r>
            <a:r>
              <a:rPr lang="en-US" altLang="ko-KR" dirty="0"/>
              <a:t>(</a:t>
            </a:r>
            <a:r>
              <a:rPr lang="ko-KR" altLang="en-US" dirty="0"/>
              <a:t>빨라짐 </a:t>
            </a:r>
            <a:r>
              <a:rPr lang="en-US" altLang="ko-KR" dirty="0"/>
              <a:t>or less memory</a:t>
            </a:r>
            <a:r>
              <a:rPr lang="en-US" altLang="ko-KR" baseline="0" dirty="0"/>
              <a:t>, </a:t>
            </a:r>
            <a:r>
              <a:rPr lang="ko-KR" altLang="en-US" baseline="0" dirty="0"/>
              <a:t>확인필요</a:t>
            </a:r>
            <a:r>
              <a:rPr lang="en-US" altLang="ko-KR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394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볼드체 부분 </a:t>
            </a:r>
            <a:r>
              <a:rPr lang="en-US" altLang="ko-KR" dirty="0"/>
              <a:t>-&gt; training technique</a:t>
            </a:r>
            <a:r>
              <a:rPr lang="en-US" altLang="ko-KR" baseline="0" dirty="0"/>
              <a:t> </a:t>
            </a:r>
            <a:r>
              <a:rPr lang="ko-KR" altLang="en-US" baseline="0" dirty="0"/>
              <a:t>해볼 수 있는 거 추가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8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226915"/>
            <a:ext cx="6400800" cy="541736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Jangho</a:t>
            </a:r>
            <a:endParaRPr lang="ko-KR" altLang="en-US" dirty="0"/>
          </a:p>
        </p:txBody>
      </p:sp>
      <p:sp>
        <p:nvSpPr>
          <p:cNvPr id="12" name="부제목 2"/>
          <p:cNvSpPr txBox="1">
            <a:spLocks/>
          </p:cNvSpPr>
          <p:nvPr userDrawn="1"/>
        </p:nvSpPr>
        <p:spPr>
          <a:xfrm>
            <a:off x="1371600" y="4113510"/>
            <a:ext cx="6400800" cy="766936"/>
          </a:xfrm>
          <a:prstGeom prst="rect">
            <a:avLst/>
          </a:prstGeom>
        </p:spPr>
        <p:txBody>
          <a:bodyPr vert="horz" lIns="91440" tIns="45721" rIns="91440" bIns="45721" rtlCol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i="1" dirty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Data</a:t>
            </a:r>
            <a:r>
              <a:rPr lang="en-US" altLang="ko-KR" sz="1600" i="1" baseline="0" dirty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 Science &amp; Artificial Intelligence </a:t>
            </a:r>
            <a:r>
              <a:rPr lang="en-US" altLang="ko-KR" sz="1600" i="1" dirty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Laboratory</a:t>
            </a:r>
          </a:p>
          <a:p>
            <a:r>
              <a:rPr lang="en-US" altLang="ko-KR" sz="1600" i="1" dirty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Electrical and Computer Engineering</a:t>
            </a:r>
          </a:p>
          <a:p>
            <a:r>
              <a:rPr lang="en-US" altLang="ko-KR" sz="1600" i="1" dirty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Seoul National University</a:t>
            </a:r>
          </a:p>
        </p:txBody>
      </p:sp>
      <p:sp>
        <p:nvSpPr>
          <p:cNvPr id="13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이름</a:t>
            </a:r>
            <a:endParaRPr lang="ko-KR" altLang="en-US" dirty="0"/>
          </a:p>
        </p:txBody>
      </p:sp>
      <p:sp>
        <p:nvSpPr>
          <p:cNvPr id="1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8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44000" y="1542268"/>
            <a:ext cx="8856000" cy="129614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096" y="5213646"/>
            <a:ext cx="4536504" cy="9362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292471"/>
            <a:ext cx="2548735" cy="77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74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44000" cy="68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000" y="980728"/>
            <a:ext cx="8460000" cy="5112000"/>
          </a:xfrm>
        </p:spPr>
        <p:txBody>
          <a:bodyPr/>
          <a:lstStyle>
            <a:lvl1pPr>
              <a:defRPr sz="2201" baseline="0">
                <a:latin typeface="Corbel" panose="020B0503020204020204" pitchFamily="34" charset="0"/>
              </a:defRPr>
            </a:lvl1pPr>
            <a:lvl2pPr>
              <a:defRPr sz="2000" baseline="0">
                <a:latin typeface="Corbel" panose="020B0503020204020204" pitchFamily="34" charset="0"/>
              </a:defRPr>
            </a:lvl2pPr>
            <a:lvl3pPr>
              <a:defRPr baseline="0">
                <a:latin typeface="Corbel" panose="020B0503020204020204" pitchFamily="34" charset="0"/>
              </a:defRPr>
            </a:lvl3pPr>
            <a:lvl4pPr>
              <a:defRPr baseline="0">
                <a:latin typeface="Corbel" panose="020B0503020204020204" pitchFamily="34" charset="0"/>
              </a:defRPr>
            </a:lvl4pPr>
            <a:lvl5pPr>
              <a:defRPr baseline="0">
                <a:latin typeface="Corbel" panose="020B0503020204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8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0" baseline="0">
                <a:solidFill>
                  <a:srgbClr val="7740E4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5" name="바닥글 개체 틀 4"/>
          <p:cNvSpPr txBox="1">
            <a:spLocks/>
          </p:cNvSpPr>
          <p:nvPr userDrawn="1"/>
        </p:nvSpPr>
        <p:spPr>
          <a:xfrm>
            <a:off x="8493506" y="6356358"/>
            <a:ext cx="791688" cy="365125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2" y="6236689"/>
            <a:ext cx="1586976" cy="484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9713" y="6231760"/>
            <a:ext cx="2664296" cy="54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6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8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바닥글 개체 틀 4"/>
          <p:cNvSpPr txBox="1">
            <a:spLocks/>
          </p:cNvSpPr>
          <p:nvPr userDrawn="1"/>
        </p:nvSpPr>
        <p:spPr>
          <a:xfrm>
            <a:off x="8493506" y="6356358"/>
            <a:ext cx="791688" cy="365125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91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8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Picture 2" descr="https://encrypted-tbn0.gstatic.com/images?q=tbn:ANd9GcTV0fzHlVSVGEYIELVu_BMH0nnLG5jNKza4l_e4zNkxgBxhHFQ3K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581278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바닥글 개체 틀 4"/>
          <p:cNvSpPr txBox="1">
            <a:spLocks/>
          </p:cNvSpPr>
          <p:nvPr userDrawn="1"/>
        </p:nvSpPr>
        <p:spPr>
          <a:xfrm>
            <a:off x="8493506" y="6356358"/>
            <a:ext cx="791688" cy="365125"/>
          </a:xfrm>
          <a:prstGeom prst="rect">
            <a:avLst/>
          </a:prstGeom>
        </p:spPr>
        <p:txBody>
          <a:bodyPr vert="horz" lIns="91440" tIns="45721" rIns="91440" bIns="45721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1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000" y="980728"/>
            <a:ext cx="8460000" cy="511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8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/00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페이지 제목</a:t>
            </a:r>
          </a:p>
        </p:txBody>
      </p:sp>
    </p:spTree>
    <p:extLst>
      <p:ext uri="{BB962C8B-B14F-4D97-AF65-F5344CB8AC3E}">
        <p14:creationId xmlns:p14="http://schemas.microsoft.com/office/powerpoint/2010/main" val="40013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70" r:id="rId3"/>
    <p:sldLayoutId id="2147483671" r:id="rId4"/>
  </p:sldLayoutIdLst>
  <p:hf hdr="0" ftr="0" dt="0"/>
  <p:txStyles>
    <p:titleStyle>
      <a:lvl1pPr algn="l" defTabSz="914354" rtl="0" eaLnBrk="1" latinLnBrk="1" hangingPunct="1">
        <a:spcBef>
          <a:spcPct val="0"/>
        </a:spcBef>
        <a:buNone/>
        <a:defRPr sz="2800" kern="1200">
          <a:solidFill>
            <a:schemeClr val="bg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1pPr>
    </p:titleStyle>
    <p:bodyStyle>
      <a:lvl1pPr marL="342882" indent="-342882" algn="l" defTabSz="914354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400" kern="1200">
          <a:solidFill>
            <a:schemeClr val="tx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1pPr>
      <a:lvl2pPr marL="742913" indent="-285737" algn="l" defTabSz="914354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–"/>
        <a:defRPr sz="2400" kern="1200">
          <a:solidFill>
            <a:schemeClr val="tx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2pPr>
      <a:lvl3pPr marL="1142943" indent="-228589" algn="l" defTabSz="914354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000" kern="1200">
          <a:solidFill>
            <a:schemeClr val="tx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3pPr>
      <a:lvl4pPr marL="1600121" indent="-228589" algn="l" defTabSz="914354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4pPr>
      <a:lvl5pPr marL="2057298" indent="-228589" algn="l" defTabSz="914354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1" kern="1200">
          <a:solidFill>
            <a:schemeClr val="tx1"/>
          </a:solidFill>
          <a:latin typeface="Corbel" panose="020B0503020204020204" pitchFamily="34" charset="0"/>
          <a:ea typeface="함초롬돋움" pitchFamily="18" charset="-127"/>
          <a:cs typeface="함초롬돋움" pitchFamily="18" charset="-127"/>
        </a:defRPr>
      </a:lvl5pPr>
      <a:lvl6pPr marL="2514476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7" indent="-228589" algn="l" defTabSz="9143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1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3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7" algn="l" defTabSz="914354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502.0316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Hyemi</a:t>
            </a:r>
            <a:r>
              <a:rPr lang="en-US" dirty="0"/>
              <a:t> Jang &amp; </a:t>
            </a:r>
            <a:r>
              <a:rPr lang="en-US" dirty="0" err="1"/>
              <a:t>Jisoo</a:t>
            </a:r>
            <a:r>
              <a:rPr lang="en-US" dirty="0"/>
              <a:t> </a:t>
            </a:r>
            <a:r>
              <a:rPr lang="en-US" dirty="0" err="1"/>
              <a:t>Mok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Practice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Lab 02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67492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/>
              <a:t>torch.nn.Conv2d</a:t>
            </a:r>
          </a:p>
          <a:p>
            <a:pPr lvl="1"/>
            <a:r>
              <a:rPr lang="en-US" dirty="0"/>
              <a:t>A basic 2D convolution operator</a:t>
            </a:r>
            <a:endParaRPr lang="en-GB" dirty="0"/>
          </a:p>
        </p:txBody>
      </p:sp>
      <p:pic>
        <p:nvPicPr>
          <p:cNvPr id="2050" name="Picture 2" descr="Image result for 2d convolu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88" y="3965618"/>
            <a:ext cx="2357251" cy="267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81" y="1788917"/>
            <a:ext cx="6379986" cy="2176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1" y="4041974"/>
            <a:ext cx="5468665" cy="1975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10A66D-C056-834D-8883-6609B28C9B08}"/>
              </a:ext>
            </a:extLst>
          </p:cNvPr>
          <p:cNvSpPr txBox="1"/>
          <p:nvPr/>
        </p:nvSpPr>
        <p:spPr>
          <a:xfrm>
            <a:off x="6273156" y="6518169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pytorch.org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/tutorials/</a:t>
            </a:r>
          </a:p>
        </p:txBody>
      </p:sp>
    </p:spTree>
    <p:extLst>
      <p:ext uri="{BB962C8B-B14F-4D97-AF65-F5344CB8AC3E}">
        <p14:creationId xmlns:p14="http://schemas.microsoft.com/office/powerpoint/2010/main" val="305287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/>
              <a:t>torch.nn.Conv2d</a:t>
            </a:r>
          </a:p>
          <a:p>
            <a:pPr lvl="1"/>
            <a:r>
              <a:rPr lang="en-US" dirty="0"/>
              <a:t>Example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181225"/>
            <a:ext cx="8324850" cy="2495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E5404-0ABB-AC42-98A6-493F03992A71}"/>
              </a:ext>
            </a:extLst>
          </p:cNvPr>
          <p:cNvSpPr txBox="1"/>
          <p:nvPr/>
        </p:nvSpPr>
        <p:spPr>
          <a:xfrm>
            <a:off x="6228184" y="6411962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pytorch.org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/tutorials/</a:t>
            </a:r>
          </a:p>
        </p:txBody>
      </p:sp>
    </p:spTree>
    <p:extLst>
      <p:ext uri="{BB962C8B-B14F-4D97-AF65-F5344CB8AC3E}">
        <p14:creationId xmlns:p14="http://schemas.microsoft.com/office/powerpoint/2010/main" val="3061789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/>
              <a:t>torch.nn.BatchNorm2d</a:t>
            </a:r>
            <a:endParaRPr lang="en-GB" dirty="0"/>
          </a:p>
          <a:p>
            <a:pPr lvl="1"/>
            <a:r>
              <a:rPr lang="en-GB" dirty="0"/>
              <a:t>Apply a batch normalization layer to accelerate training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88840"/>
            <a:ext cx="7865166" cy="1675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06423"/>
            <a:ext cx="6216602" cy="2115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E9D29-8155-1F4F-84D6-80194E003456}"/>
              </a:ext>
            </a:extLst>
          </p:cNvPr>
          <p:cNvSpPr txBox="1"/>
          <p:nvPr/>
        </p:nvSpPr>
        <p:spPr>
          <a:xfrm>
            <a:off x="6228184" y="6411962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pytorch.org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/tutorials/</a:t>
            </a:r>
          </a:p>
        </p:txBody>
      </p:sp>
    </p:spTree>
    <p:extLst>
      <p:ext uri="{BB962C8B-B14F-4D97-AF65-F5344CB8AC3E}">
        <p14:creationId xmlns:p14="http://schemas.microsoft.com/office/powerpoint/2010/main" val="383003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/>
              <a:t>torch.nn.BatchNorm2d</a:t>
            </a:r>
            <a:endParaRPr lang="en-GB" dirty="0"/>
          </a:p>
          <a:p>
            <a:pPr lvl="1"/>
            <a:r>
              <a:rPr lang="en-GB" dirty="0"/>
              <a:t>Example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176" lvl="1" indent="0">
              <a:buNone/>
            </a:pPr>
            <a:endParaRPr lang="en-GB" dirty="0"/>
          </a:p>
          <a:p>
            <a:pPr lvl="1"/>
            <a:r>
              <a:rPr lang="en-GB" dirty="0"/>
              <a:t>Training vs. Inference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772816"/>
            <a:ext cx="7864523" cy="1986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10A45-E742-1349-AF9C-2CC576770E46}"/>
              </a:ext>
            </a:extLst>
          </p:cNvPr>
          <p:cNvSpPr txBox="1"/>
          <p:nvPr/>
        </p:nvSpPr>
        <p:spPr>
          <a:xfrm>
            <a:off x="6223542" y="6356358"/>
            <a:ext cx="24545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pytorch.org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/tutorials/,</a:t>
            </a:r>
          </a:p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&amp; 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 Official Documentation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FA3C3A-6DAC-A847-AAE6-671D9ED33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9" r="1003" b="-1"/>
          <a:stretch/>
        </p:blipFill>
        <p:spPr>
          <a:xfrm>
            <a:off x="394017" y="4378643"/>
            <a:ext cx="7056784" cy="159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 err="1"/>
              <a:t>torch.nn.ReLU</a:t>
            </a:r>
            <a:endParaRPr lang="en-GB" dirty="0"/>
          </a:p>
          <a:p>
            <a:pPr lvl="1"/>
            <a:r>
              <a:rPr lang="en-GB" dirty="0"/>
              <a:t>Activation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3" y="1988840"/>
            <a:ext cx="7886624" cy="1884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3625342"/>
            <a:ext cx="3542672" cy="2799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B40F3-48A5-4B40-8F4C-9DB8C740AF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344"/>
          <a:stretch/>
        </p:blipFill>
        <p:spPr>
          <a:xfrm>
            <a:off x="412843" y="4263208"/>
            <a:ext cx="2547852" cy="129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B4C65-1752-704E-8753-B64A6CA99EB8}"/>
              </a:ext>
            </a:extLst>
          </p:cNvPr>
          <p:cNvSpPr txBox="1"/>
          <p:nvPr/>
        </p:nvSpPr>
        <p:spPr>
          <a:xfrm>
            <a:off x="6228184" y="6411962"/>
            <a:ext cx="2425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pytorch.org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/tutorials/</a:t>
            </a:r>
          </a:p>
        </p:txBody>
      </p:sp>
    </p:spTree>
    <p:extLst>
      <p:ext uri="{BB962C8B-B14F-4D97-AF65-F5344CB8AC3E}">
        <p14:creationId xmlns:p14="http://schemas.microsoft.com/office/powerpoint/2010/main" val="3335176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ED2DED-D8BA-2A40-933E-3D0780082BA5}"/>
              </a:ext>
            </a:extLst>
          </p:cNvPr>
          <p:cNvSpPr/>
          <p:nvPr/>
        </p:nvSpPr>
        <p:spPr>
          <a:xfrm>
            <a:off x="348478" y="3312411"/>
            <a:ext cx="8651522" cy="476629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ResNet – Basic Block</a:t>
            </a:r>
            <a:endParaRPr lang="ko-KR" altLang="en-US" dirty="0"/>
          </a:p>
        </p:txBody>
      </p:sp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3707904" y="1484784"/>
            <a:ext cx="5069169" cy="1031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What if these two feature maps are of different sizes?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070" r="50112" b="33287"/>
          <a:stretch/>
        </p:blipFill>
        <p:spPr>
          <a:xfrm>
            <a:off x="683568" y="980728"/>
            <a:ext cx="2880320" cy="2265762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348478" y="4011552"/>
            <a:ext cx="8287375" cy="175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13" indent="-285737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2943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121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298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47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creating this shortcut connection, we need to apply 1x1 </a:t>
            </a:r>
            <a:r>
              <a:rPr lang="en-US" dirty="0" err="1"/>
              <a:t>conv</a:t>
            </a:r>
            <a:r>
              <a:rPr lang="en-US" dirty="0"/>
              <a:t> with stride of 2!</a:t>
            </a:r>
          </a:p>
          <a:p>
            <a:pPr lvl="1"/>
            <a:r>
              <a:rPr lang="en-US" dirty="0"/>
              <a:t>1x1 </a:t>
            </a:r>
            <a:r>
              <a:rPr lang="en-US" dirty="0" err="1"/>
              <a:t>conv</a:t>
            </a:r>
            <a:r>
              <a:rPr lang="en-US" dirty="0"/>
              <a:t>: </a:t>
            </a:r>
            <a:r>
              <a:rPr lang="en-US" dirty="0" smtClean="0"/>
              <a:t>matches </a:t>
            </a:r>
            <a:r>
              <a:rPr lang="en-US" dirty="0"/>
              <a:t># of channels</a:t>
            </a:r>
          </a:p>
          <a:p>
            <a:pPr lvl="1"/>
            <a:r>
              <a:rPr lang="en-US" dirty="0"/>
              <a:t>stride 2: matches the width and the height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3" y="3445939"/>
            <a:ext cx="8412163" cy="23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1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Bottleneck Block</a:t>
            </a:r>
            <a:endParaRPr lang="ko-KR" alt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89081" y="836712"/>
            <a:ext cx="8460000" cy="5112000"/>
          </a:xfrm>
        </p:spPr>
        <p:txBody>
          <a:bodyPr/>
          <a:lstStyle/>
          <a:p>
            <a:r>
              <a:rPr lang="en-US" dirty="0"/>
              <a:t>Basic block + 1x1 convolution (aka pointwise convolution)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56792"/>
            <a:ext cx="6628526" cy="2160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2256446"/>
            <a:ext cx="6666613" cy="320863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508104" y="2697102"/>
            <a:ext cx="1440160" cy="285853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5508104" y="3458910"/>
            <a:ext cx="1440160" cy="285853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F1160-BAAE-5042-986E-D7C1EFC75684}"/>
              </a:ext>
            </a:extLst>
          </p:cNvPr>
          <p:cNvSpPr txBox="1"/>
          <p:nvPr/>
        </p:nvSpPr>
        <p:spPr>
          <a:xfrm>
            <a:off x="5220072" y="6144402"/>
            <a:ext cx="3392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He, 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Kaiming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, et al. "Deep residual learning for image recognition." Proceedings of the IEEE conference on computer vision and pattern recognition. 2016.</a:t>
            </a:r>
          </a:p>
        </p:txBody>
      </p:sp>
    </p:spTree>
    <p:extLst>
      <p:ext uri="{BB962C8B-B14F-4D97-AF65-F5344CB8AC3E}">
        <p14:creationId xmlns:p14="http://schemas.microsoft.com/office/powerpoint/2010/main" val="1276367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Call </a:t>
            </a:r>
            <a:r>
              <a:rPr lang="en-US" altLang="ko-KR" dirty="0" err="1"/>
              <a:t>model.train</a:t>
            </a:r>
            <a:r>
              <a:rPr lang="en-US" altLang="ko-KR" dirty="0"/>
              <a:t>() function.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Load data using </a:t>
            </a:r>
            <a:r>
              <a:rPr lang="en-US" altLang="ko-KR" dirty="0" err="1"/>
              <a:t>DataLoader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Flush the previous gradient.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Calculate the loss using a loss function of your choice.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 err="1"/>
              <a:t>Backpropogate</a:t>
            </a:r>
            <a:r>
              <a:rPr lang="en-US" altLang="ko-KR" dirty="0"/>
              <a:t> using the calculated loss.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Track the accuracy of the model after each epoch.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Training the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08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Testing the Model</a:t>
            </a:r>
            <a:endParaRPr lang="ko-KR" alt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Call </a:t>
            </a:r>
            <a:r>
              <a:rPr lang="en-US" altLang="ko-KR" dirty="0" err="1"/>
              <a:t>model.eval</a:t>
            </a:r>
            <a:r>
              <a:rPr lang="en-US" altLang="ko-KR" dirty="0"/>
              <a:t>() function.</a:t>
            </a:r>
          </a:p>
          <a:p>
            <a:pPr marL="742931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Some layers (i.e. </a:t>
            </a:r>
            <a:r>
              <a:rPr lang="en-US" altLang="ko-KR" dirty="0" err="1"/>
              <a:t>BatchNorm</a:t>
            </a:r>
            <a:r>
              <a:rPr lang="en-US" altLang="ko-KR" dirty="0"/>
              <a:t>, Dropout) behave differently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Load data using </a:t>
            </a:r>
            <a:r>
              <a:rPr lang="en-US" altLang="ko-KR" dirty="0" err="1"/>
              <a:t>DataLoader</a:t>
            </a:r>
            <a:r>
              <a:rPr lang="en-US" altLang="ko-KR" dirty="0"/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with </a:t>
            </a:r>
            <a:r>
              <a:rPr lang="en-US" altLang="ko-KR" dirty="0" err="1"/>
              <a:t>torch.no_grad</a:t>
            </a:r>
            <a:r>
              <a:rPr lang="en-US" altLang="ko-KR" dirty="0"/>
              <a:t>():</a:t>
            </a:r>
          </a:p>
          <a:p>
            <a:pPr marL="857231" lvl="1" indent="-457200">
              <a:buFont typeface="Arial" panose="020B0604020202020204" pitchFamily="34" charset="0"/>
              <a:buChar char="•"/>
            </a:pPr>
            <a:r>
              <a:rPr lang="en-US" altLang="ko-KR" dirty="0"/>
              <a:t>Accelerate computations &amp; Reduce memory usage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Calculate the loss using a loss function of your choice.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Calculate the test accuracy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16598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smtClean="0"/>
              <a:t>Implementation</a:t>
            </a:r>
          </a:p>
          <a:p>
            <a:pPr lvl="1"/>
            <a:r>
              <a:rPr lang="en-US" dirty="0" err="1" smtClean="0"/>
              <a:t>Conv</a:t>
            </a:r>
            <a:r>
              <a:rPr lang="en-US" dirty="0" smtClean="0"/>
              <a:t> layer design</a:t>
            </a:r>
            <a:r>
              <a:rPr lang="en-US" dirty="0"/>
              <a:t>: kernel size = 3x3, stride = 1, padding = 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No bias on conv</a:t>
            </a:r>
            <a:r>
              <a:rPr lang="en-US" dirty="0" smtClean="0"/>
              <a:t>olutional layers </a:t>
            </a:r>
            <a:endParaRPr lang="en-US" dirty="0"/>
          </a:p>
          <a:p>
            <a:pPr lvl="1"/>
            <a:r>
              <a:rPr lang="en-US" dirty="0"/>
              <a:t>Basic </a:t>
            </a:r>
            <a:r>
              <a:rPr lang="en-US" dirty="0" smtClean="0"/>
              <a:t>block</a:t>
            </a:r>
          </a:p>
          <a:p>
            <a:pPr lvl="1"/>
            <a:r>
              <a:rPr lang="en-US" dirty="0" smtClean="0"/>
              <a:t>Bottleneck block</a:t>
            </a:r>
            <a:endParaRPr lang="en-US" dirty="0"/>
          </a:p>
          <a:p>
            <a:r>
              <a:rPr lang="en-US" dirty="0"/>
              <a:t>Train and Test function Implementation</a:t>
            </a:r>
          </a:p>
          <a:p>
            <a:pPr lvl="1"/>
            <a:r>
              <a:rPr lang="en-US" dirty="0"/>
              <a:t>Train: </a:t>
            </a:r>
            <a:r>
              <a:rPr lang="en-US" dirty="0" err="1"/>
              <a:t>model.train</a:t>
            </a:r>
            <a:r>
              <a:rPr lang="en-US" dirty="0"/>
              <a:t>() mode</a:t>
            </a:r>
          </a:p>
          <a:p>
            <a:pPr lvl="1"/>
            <a:r>
              <a:rPr lang="en-US" dirty="0"/>
              <a:t>Test: </a:t>
            </a:r>
            <a:r>
              <a:rPr lang="en-US" dirty="0" err="1"/>
              <a:t>model.eval</a:t>
            </a:r>
            <a:r>
              <a:rPr lang="en-US" dirty="0"/>
              <a:t>() mode</a:t>
            </a:r>
          </a:p>
          <a:p>
            <a:r>
              <a:rPr lang="en-US" dirty="0"/>
              <a:t>Save the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#2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E9CE3-D9E5-FC44-B161-413815826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581128"/>
            <a:ext cx="5689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6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C5C889-F046-5745-B70E-70FAD86AB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C0EBBE-A9C9-F348-8B6E-4A7F6139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Convolutional 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47EED4-941A-7546-ABEB-AA67BEA21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47263"/>
            <a:ext cx="6155568" cy="5345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B161B2-948E-E944-870D-07B31A094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883" y="4310430"/>
            <a:ext cx="5384644" cy="1899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E499C-6CE3-6641-A055-EA205CF58C91}"/>
              </a:ext>
            </a:extLst>
          </p:cNvPr>
          <p:cNvSpPr txBox="1"/>
          <p:nvPr/>
        </p:nvSpPr>
        <p:spPr>
          <a:xfrm>
            <a:off x="5468760" y="6411962"/>
            <a:ext cx="3392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cs231.github.io/convolutional-networks/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516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771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56E96-2A4C-864B-84E2-98F4928DD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556792"/>
            <a:ext cx="4608512" cy="33867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67C9B-0032-474F-BDD5-D7010ACF4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25881-2E8A-BA42-8EE6-67F04C5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Pooling Layer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3424FD-E399-6A49-B6D2-3D771D6E760A}"/>
              </a:ext>
            </a:extLst>
          </p:cNvPr>
          <p:cNvSpPr txBox="1"/>
          <p:nvPr/>
        </p:nvSpPr>
        <p:spPr>
          <a:xfrm>
            <a:off x="5292080" y="6243972"/>
            <a:ext cx="3392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towardsdatascience.com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/a-comprehensive-guide-to-convolutional-neural-networks-the-eli5-way-3bd2b1164a53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71B33C3-C76F-E24A-83F8-9F90158A278B}"/>
              </a:ext>
            </a:extLst>
          </p:cNvPr>
          <p:cNvSpPr txBox="1">
            <a:spLocks/>
          </p:cNvSpPr>
          <p:nvPr/>
        </p:nvSpPr>
        <p:spPr>
          <a:xfrm>
            <a:off x="5102144" y="2729774"/>
            <a:ext cx="4032688" cy="1040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13" indent="-285737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2943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121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298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47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Dimensionality Reduction</a:t>
            </a:r>
          </a:p>
          <a:p>
            <a:r>
              <a:rPr lang="en-US" dirty="0"/>
              <a:t>Max pooling: noise reduction</a:t>
            </a:r>
          </a:p>
        </p:txBody>
      </p:sp>
    </p:spTree>
    <p:extLst>
      <p:ext uri="{BB962C8B-B14F-4D97-AF65-F5344CB8AC3E}">
        <p14:creationId xmlns:p14="http://schemas.microsoft.com/office/powerpoint/2010/main" val="8268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67C9B-0032-474F-BDD5-D7010ACF4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25881-2E8A-BA42-8EE6-67F04C5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Fully Connected (FC) Layer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127FFD-4CE0-AE4E-A1FE-665E5FE9C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268760"/>
            <a:ext cx="6912768" cy="4016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7035F-7D4E-4C49-A680-B6597654541D}"/>
              </a:ext>
            </a:extLst>
          </p:cNvPr>
          <p:cNvSpPr txBox="1"/>
          <p:nvPr/>
        </p:nvSpPr>
        <p:spPr>
          <a:xfrm>
            <a:off x="5292080" y="6243972"/>
            <a:ext cx="3392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https://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towardsdatascience.com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3890315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E250EE-C339-A848-9F57-DD8420C76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589"/>
          <a:stretch/>
        </p:blipFill>
        <p:spPr>
          <a:xfrm>
            <a:off x="341312" y="980967"/>
            <a:ext cx="8461375" cy="36740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67C9B-0032-474F-BDD5-D7010ACF4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25881-2E8A-BA42-8EE6-67F04C5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Activation Functions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EE1E8A0-FFB9-474C-87C5-B9FA31B11663}"/>
              </a:ext>
            </a:extLst>
          </p:cNvPr>
          <p:cNvSpPr txBox="1">
            <a:spLocks/>
          </p:cNvSpPr>
          <p:nvPr/>
        </p:nvSpPr>
        <p:spPr>
          <a:xfrm>
            <a:off x="272715" y="4788738"/>
            <a:ext cx="8802000" cy="847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2" indent="-342882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13" indent="-285737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2943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121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298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47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Introduces additional non-linearities to deep neural networks.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D1532-43FA-1749-BEA0-F461A348BCA8}"/>
              </a:ext>
            </a:extLst>
          </p:cNvPr>
          <p:cNvSpPr txBox="1"/>
          <p:nvPr/>
        </p:nvSpPr>
        <p:spPr>
          <a:xfrm>
            <a:off x="5468760" y="6411962"/>
            <a:ext cx="3392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cs231.github.io/convolutional-networks/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34693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A0CA9C-EE62-4E4C-83B4-54B713FEA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836712"/>
            <a:ext cx="4248472" cy="30505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67C9B-0032-474F-BDD5-D7010ACF4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25881-2E8A-BA42-8EE6-67F04C51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Batch 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1AC4A-5F5A-CD4D-91A3-8C16358172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21" t="64482" r="33167"/>
          <a:stretch/>
        </p:blipFill>
        <p:spPr>
          <a:xfrm>
            <a:off x="4792763" y="1876480"/>
            <a:ext cx="3878474" cy="97105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A1DB2B-F38A-E946-9725-0B1B94F4158C}"/>
              </a:ext>
            </a:extLst>
          </p:cNvPr>
          <p:cNvSpPr txBox="1">
            <a:spLocks/>
          </p:cNvSpPr>
          <p:nvPr/>
        </p:nvSpPr>
        <p:spPr>
          <a:xfrm>
            <a:off x="218715" y="4040018"/>
            <a:ext cx="8802000" cy="17591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882" indent="-342882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13" indent="-285737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2943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121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298" indent="-228589" algn="l" defTabSz="914354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1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476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7" indent="-228589" algn="l" defTabSz="914354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Internal covariate shift: changes in the distribution of the inputs of each layer</a:t>
            </a:r>
          </a:p>
          <a:p>
            <a:r>
              <a:rPr lang="en-US" dirty="0"/>
              <a:t>Reduces internal covariate shift by normalizing layer inputs.</a:t>
            </a:r>
          </a:p>
          <a:p>
            <a:r>
              <a:rPr lang="en-US" dirty="0"/>
              <a:t>First introduced in: </a:t>
            </a:r>
            <a:r>
              <a:rPr lang="en-US" dirty="0">
                <a:hlinkClick r:id="rId4"/>
              </a:rPr>
              <a:t>https://arxiv.org/abs/1502.03167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90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1313" y="1201554"/>
            <a:ext cx="8461375" cy="467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Famous CNN Networks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4088" y="4509120"/>
            <a:ext cx="936104" cy="1363226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9"/>
          <p:cNvSpPr/>
          <p:nvPr/>
        </p:nvSpPr>
        <p:spPr>
          <a:xfrm>
            <a:off x="5877760" y="3068960"/>
            <a:ext cx="2987840" cy="374410"/>
          </a:xfrm>
          <a:prstGeom prst="roundRect">
            <a:avLst/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Revolution of Depth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55663-57B5-6C45-B339-E20DD58300C6}"/>
              </a:ext>
            </a:extLst>
          </p:cNvPr>
          <p:cNvSpPr txBox="1"/>
          <p:nvPr/>
        </p:nvSpPr>
        <p:spPr>
          <a:xfrm>
            <a:off x="5724128" y="6467567"/>
            <a:ext cx="29610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Source: Professor 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Sungroh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 Yoon’s Ppt Slides</a:t>
            </a:r>
          </a:p>
        </p:txBody>
      </p:sp>
    </p:spTree>
    <p:extLst>
      <p:ext uri="{BB962C8B-B14F-4D97-AF65-F5344CB8AC3E}">
        <p14:creationId xmlns:p14="http://schemas.microsoft.com/office/powerpoint/2010/main" val="773009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r>
              <a:rPr lang="en-US" altLang="ko-KR" dirty="0"/>
              <a:t> – Residual Block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4448175" cy="2238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908720"/>
            <a:ext cx="2703605" cy="5681489"/>
          </a:xfrm>
          <a:prstGeom prst="rect">
            <a:avLst/>
          </a:prstGeom>
        </p:spPr>
      </p:pic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324603" y="3573016"/>
            <a:ext cx="4734056" cy="1759172"/>
          </a:xfrm>
        </p:spPr>
        <p:txBody>
          <a:bodyPr>
            <a:normAutofit/>
          </a:bodyPr>
          <a:lstStyle/>
          <a:p>
            <a:r>
              <a:rPr lang="en-US" dirty="0"/>
              <a:t>Why use residual blocks?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Gradient flow!</a:t>
            </a:r>
          </a:p>
          <a:p>
            <a:r>
              <a:rPr lang="en-US" dirty="0"/>
              <a:t>Output H(x) = F(x) +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06326E-D6B8-A54B-903D-3B77A0F1D686}"/>
              </a:ext>
            </a:extLst>
          </p:cNvPr>
          <p:cNvSpPr txBox="1"/>
          <p:nvPr/>
        </p:nvSpPr>
        <p:spPr>
          <a:xfrm>
            <a:off x="179512" y="5614093"/>
            <a:ext cx="3392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He, 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Kaiming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, et al. "Deep residual learning for image recognition." Proceedings of the IEEE conference on computer vision and pattern recognition. 2016.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51AC6F-C845-D849-812C-9595753DA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4997" y="4149080"/>
            <a:ext cx="2450097" cy="19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2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Building Blocks of </a:t>
            </a:r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566" y="1196752"/>
            <a:ext cx="6350868" cy="3056668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342000" y="4478140"/>
            <a:ext cx="8460000" cy="1759172"/>
          </a:xfrm>
        </p:spPr>
        <p:txBody>
          <a:bodyPr>
            <a:normAutofit/>
          </a:bodyPr>
          <a:lstStyle/>
          <a:p>
            <a:r>
              <a:rPr lang="en-US" dirty="0"/>
              <a:t>Bottleneck layers: reduce the number of computations</a:t>
            </a:r>
          </a:p>
          <a:p>
            <a:pPr lvl="1"/>
            <a:r>
              <a:rPr lang="en-US" dirty="0"/>
              <a:t>Used for deeper </a:t>
            </a:r>
            <a:r>
              <a:rPr lang="en-US" dirty="0" err="1"/>
              <a:t>ResNet</a:t>
            </a:r>
            <a:r>
              <a:rPr lang="en-US" dirty="0"/>
              <a:t> models (i.e. ResNet-50/101/152)</a:t>
            </a:r>
          </a:p>
          <a:p>
            <a:r>
              <a:rPr lang="en-US" dirty="0"/>
              <a:t>Time permitting, we will try to design both.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0FEF3-8E06-EA4E-9906-873F36E53395}"/>
              </a:ext>
            </a:extLst>
          </p:cNvPr>
          <p:cNvSpPr txBox="1"/>
          <p:nvPr/>
        </p:nvSpPr>
        <p:spPr>
          <a:xfrm>
            <a:off x="5220072" y="6144402"/>
            <a:ext cx="33925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He, </a:t>
            </a:r>
            <a:r>
              <a:rPr lang="en-GB" sz="1050" dirty="0" err="1">
                <a:solidFill>
                  <a:schemeClr val="bg1">
                    <a:lumMod val="65000"/>
                  </a:schemeClr>
                </a:solidFill>
              </a:rPr>
              <a:t>Kaiming</a:t>
            </a:r>
            <a:r>
              <a:rPr lang="en-GB" sz="1050" dirty="0">
                <a:solidFill>
                  <a:schemeClr val="bg1">
                    <a:lumMod val="65000"/>
                  </a:schemeClr>
                </a:solidFill>
              </a:rPr>
              <a:t>, et al. "Deep residual learning for image recognition." Proceedings of the IEEE conference on computer vision and pattern recognition. 2016.</a:t>
            </a:r>
          </a:p>
        </p:txBody>
      </p:sp>
    </p:spTree>
    <p:extLst>
      <p:ext uri="{BB962C8B-B14F-4D97-AF65-F5344CB8AC3E}">
        <p14:creationId xmlns:p14="http://schemas.microsoft.com/office/powerpoint/2010/main" val="332246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Taehoon Lee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9A57CD"/>
      </a:accent1>
      <a:accent2>
        <a:srgbClr val="0070C0"/>
      </a:accent2>
      <a:accent3>
        <a:srgbClr val="00B0F0"/>
      </a:accent3>
      <a:accent4>
        <a:srgbClr val="F1C10F"/>
      </a:accent4>
      <a:accent5>
        <a:srgbClr val="FBA305"/>
      </a:accent5>
      <a:accent6>
        <a:srgbClr val="EA76A8"/>
      </a:accent6>
      <a:hlink>
        <a:srgbClr val="008685"/>
      </a:hlink>
      <a:folHlink>
        <a:srgbClr val="EA5A2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24158</TotalTime>
  <Words>614</Words>
  <Application>Microsoft Office PowerPoint</Application>
  <PresentationFormat>On-screen Show (4:3)</PresentationFormat>
  <Paragraphs>129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맑은 고딕</vt:lpstr>
      <vt:lpstr>함초롬돋움</vt:lpstr>
      <vt:lpstr>Arial</vt:lpstr>
      <vt:lpstr>Calibri</vt:lpstr>
      <vt:lpstr>Candara</vt:lpstr>
      <vt:lpstr>Corbel</vt:lpstr>
      <vt:lpstr>Office 테마</vt:lpstr>
      <vt:lpstr>Deep Learning Practice Lab 02</vt:lpstr>
      <vt:lpstr>Convolutional Layer</vt:lpstr>
      <vt:lpstr>Pooling Layer</vt:lpstr>
      <vt:lpstr>Fully Connected (FC) Layer</vt:lpstr>
      <vt:lpstr>Activation Functions</vt:lpstr>
      <vt:lpstr>Batch Normalization</vt:lpstr>
      <vt:lpstr>Famous CNN Networks</vt:lpstr>
      <vt:lpstr>ResNet – Residual Block</vt:lpstr>
      <vt:lpstr>2 Building Blocks of ResNet</vt:lpstr>
      <vt:lpstr>ResNet – Basic Block</vt:lpstr>
      <vt:lpstr>ResNet – Basic Block</vt:lpstr>
      <vt:lpstr>ResNet – Basic Block</vt:lpstr>
      <vt:lpstr>ResNet – Basic Block</vt:lpstr>
      <vt:lpstr>ResNet – Basic Block</vt:lpstr>
      <vt:lpstr>ResNet – Basic Block</vt:lpstr>
      <vt:lpstr>ResNet – Bottleneck Block</vt:lpstr>
      <vt:lpstr>Training the Model</vt:lpstr>
      <vt:lpstr>Testing the Model</vt:lpstr>
      <vt:lpstr>실습 #2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Mgt 강화 : 對外 문서보안 관련</dc:title>
  <dc:creator>samsung</dc:creator>
  <cp:lastModifiedBy>Jisoo Mok</cp:lastModifiedBy>
  <cp:revision>1067</cp:revision>
  <cp:lastPrinted>2019-10-17T03:57:31Z</cp:lastPrinted>
  <dcterms:created xsi:type="dcterms:W3CDTF">2013-06-12T00:16:49Z</dcterms:created>
  <dcterms:modified xsi:type="dcterms:W3CDTF">2020-02-13T04:19:06Z</dcterms:modified>
</cp:coreProperties>
</file>